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4" r:id="rId5"/>
    <p:sldId id="259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4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34" autoAdjust="0"/>
  </p:normalViewPr>
  <p:slideViewPr>
    <p:cSldViewPr snapToGrid="0">
      <p:cViewPr>
        <p:scale>
          <a:sx n="60" d="100"/>
          <a:sy n="60" d="100"/>
        </p:scale>
        <p:origin x="1056" y="38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F7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88F0C8E1-EC05-45F0-90AE-A17626292E5B}" type="datetimeFigureOut">
              <a:rPr lang="en-GB" smtClean="0"/>
              <a:t>05/03/2021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1A52A-1C1C-43D8-8C18-8E506D96D3DD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69" y="83854"/>
            <a:ext cx="1941138" cy="103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15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88F0C8E1-EC05-45F0-90AE-A17626292E5B}" type="datetimeFigureOut">
              <a:rPr lang="en-GB" smtClean="0"/>
              <a:t>05/03/2021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1A52A-1C1C-43D8-8C18-8E506D96D3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8128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88F0C8E1-EC05-45F0-90AE-A17626292E5B}" type="datetimeFigureOut">
              <a:rPr lang="en-GB" smtClean="0"/>
              <a:t>05/03/2021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1A52A-1C1C-43D8-8C18-8E506D96D3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592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8387" y="0"/>
            <a:ext cx="10058400" cy="1450757"/>
          </a:xfrm>
        </p:spPr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015116"/>
            <a:ext cx="1005840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88F0C8E1-EC05-45F0-90AE-A17626292E5B}" type="datetimeFigureOut">
              <a:rPr lang="en-GB" smtClean="0"/>
              <a:t>05/03/2021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1A52A-1C1C-43D8-8C18-8E506D96D3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82207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88F0C8E1-EC05-45F0-90AE-A17626292E5B}" type="datetimeFigureOut">
              <a:rPr lang="en-GB" smtClean="0"/>
              <a:t>05/03/2021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1A52A-1C1C-43D8-8C18-8E506D96D3DD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9677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88F0C8E1-EC05-45F0-90AE-A17626292E5B}" type="datetimeFigureOut">
              <a:rPr lang="en-GB" smtClean="0"/>
              <a:t>05/03/2021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1A52A-1C1C-43D8-8C18-8E506D96D3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178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88F0C8E1-EC05-45F0-90AE-A17626292E5B}" type="datetimeFigureOut">
              <a:rPr lang="en-GB" smtClean="0"/>
              <a:t>05/03/2021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1A52A-1C1C-43D8-8C18-8E506D96D3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875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88F0C8E1-EC05-45F0-90AE-A17626292E5B}" type="datetimeFigureOut">
              <a:rPr lang="en-GB" smtClean="0"/>
              <a:t>05/03/2021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1A52A-1C1C-43D8-8C18-8E506D96D3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596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88F0C8E1-EC05-45F0-90AE-A17626292E5B}" type="datetimeFigureOut">
              <a:rPr lang="en-GB" smtClean="0"/>
              <a:t>05/03/2021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1A52A-1C1C-43D8-8C18-8E506D96D3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3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88F0C8E1-EC05-45F0-90AE-A17626292E5B}" type="datetimeFigureOut">
              <a:rPr lang="en-GB" smtClean="0"/>
              <a:t>05/03/2021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0F1A52A-1C1C-43D8-8C18-8E506D96D3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1272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/>
          <a:lstStyle/>
          <a:p>
            <a:fld id="{88F0C8E1-EC05-45F0-90AE-A17626292E5B}" type="datetimeFigureOut">
              <a:rPr lang="en-GB" smtClean="0"/>
              <a:t>05/03/2021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1A52A-1C1C-43D8-8C18-8E506D96D3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489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 dirty="0" smtClean="0"/>
          </a:p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7" y="0"/>
            <a:ext cx="1941138" cy="103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754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67.jpg"/><Relationship Id="rId7" Type="http://schemas.openxmlformats.org/officeDocument/2006/relationships/image" Target="../media/image71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13" Type="http://schemas.openxmlformats.org/officeDocument/2006/relationships/image" Target="../media/image87.JPG"/><Relationship Id="rId3" Type="http://schemas.openxmlformats.org/officeDocument/2006/relationships/image" Target="../media/image77.jpg"/><Relationship Id="rId7" Type="http://schemas.openxmlformats.org/officeDocument/2006/relationships/image" Target="../media/image81.jpg"/><Relationship Id="rId12" Type="http://schemas.openxmlformats.org/officeDocument/2006/relationships/image" Target="../media/image86.JPG"/><Relationship Id="rId17" Type="http://schemas.openxmlformats.org/officeDocument/2006/relationships/image" Target="../media/image91.jpg"/><Relationship Id="rId2" Type="http://schemas.openxmlformats.org/officeDocument/2006/relationships/image" Target="../media/image76.jpeg"/><Relationship Id="rId16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G"/><Relationship Id="rId11" Type="http://schemas.openxmlformats.org/officeDocument/2006/relationships/image" Target="../media/image85.jpeg"/><Relationship Id="rId5" Type="http://schemas.openxmlformats.org/officeDocument/2006/relationships/image" Target="../media/image79.jpeg"/><Relationship Id="rId15" Type="http://schemas.openxmlformats.org/officeDocument/2006/relationships/image" Target="../media/image89.jpeg"/><Relationship Id="rId10" Type="http://schemas.openxmlformats.org/officeDocument/2006/relationships/image" Target="../media/image84.jpg"/><Relationship Id="rId4" Type="http://schemas.openxmlformats.org/officeDocument/2006/relationships/image" Target="../media/image78.jpg"/><Relationship Id="rId9" Type="http://schemas.openxmlformats.org/officeDocument/2006/relationships/image" Target="../media/image83.jpg"/><Relationship Id="rId14" Type="http://schemas.openxmlformats.org/officeDocument/2006/relationships/image" Target="../media/image8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 smtClean="0"/>
              <a:t>2020 Trips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GB" dirty="0" err="1" smtClean="0"/>
              <a:t>Hcc</a:t>
            </a:r>
            <a:r>
              <a:rPr lang="en-GB" dirty="0" smtClean="0"/>
              <a:t> </a:t>
            </a:r>
            <a:r>
              <a:rPr lang="en-GB" dirty="0" err="1" smtClean="0"/>
              <a:t>agm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2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7280" y="-1501855"/>
            <a:ext cx="10058400" cy="3949220"/>
          </a:xfrm>
        </p:spPr>
        <p:txBody>
          <a:bodyPr>
            <a:normAutofit/>
          </a:bodyPr>
          <a:lstStyle/>
          <a:p>
            <a:pPr algn="ctr"/>
            <a:r>
              <a:rPr lang="en-GB" sz="4900" b="1" dirty="0" smtClean="0"/>
              <a:t/>
            </a:r>
            <a:br>
              <a:rPr lang="en-GB" sz="4900" b="1" dirty="0" smtClean="0"/>
            </a:br>
            <a:r>
              <a:rPr lang="en-GB" sz="4900" b="1" dirty="0" smtClean="0"/>
              <a:t>Mountsorrel Loop – 6</a:t>
            </a:r>
            <a:r>
              <a:rPr lang="en-GB" sz="4900" b="1" baseline="30000" dirty="0" smtClean="0"/>
              <a:t>th</a:t>
            </a:r>
            <a:r>
              <a:rPr lang="en-GB" sz="4900" b="1" dirty="0" smtClean="0"/>
              <a:t> Sep</a:t>
            </a:r>
            <a:r>
              <a:rPr lang="en-GB" sz="6600" dirty="0"/>
              <a:t/>
            </a:r>
            <a:br>
              <a:rPr lang="en-GB" sz="6600" dirty="0"/>
            </a:br>
            <a:endParaRPr lang="en-GB" sz="6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850" y="1538287"/>
            <a:ext cx="3105150" cy="23288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67150"/>
            <a:ext cx="3987801" cy="29908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3943350"/>
            <a:ext cx="3886200" cy="2914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99" y="1638300"/>
            <a:ext cx="3677587" cy="2438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404936"/>
            <a:ext cx="3181350" cy="23860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150" y="4186236"/>
            <a:ext cx="3562350" cy="267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58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7280" y="-1501855"/>
            <a:ext cx="10058400" cy="3949220"/>
          </a:xfrm>
        </p:spPr>
        <p:txBody>
          <a:bodyPr>
            <a:normAutofit/>
          </a:bodyPr>
          <a:lstStyle/>
          <a:p>
            <a:pPr algn="ctr"/>
            <a:r>
              <a:rPr lang="en-GB" sz="4900" b="1" dirty="0" smtClean="0"/>
              <a:t/>
            </a:r>
            <a:br>
              <a:rPr lang="en-GB" sz="4900" b="1" dirty="0" smtClean="0"/>
            </a:br>
            <a:r>
              <a:rPr lang="en-GB" sz="4900" b="1" dirty="0" smtClean="0"/>
              <a:t>Dee Trip – 19</a:t>
            </a:r>
            <a:r>
              <a:rPr lang="en-GB" sz="4900" b="1" baseline="30000" dirty="0" smtClean="0"/>
              <a:t>th</a:t>
            </a:r>
            <a:r>
              <a:rPr lang="en-GB" sz="4900" b="1" dirty="0" smtClean="0"/>
              <a:t> Sep</a:t>
            </a:r>
            <a:r>
              <a:rPr lang="en-GB" sz="6600" dirty="0"/>
              <a:t/>
            </a:r>
            <a:br>
              <a:rPr lang="en-GB" sz="6600" dirty="0"/>
            </a:br>
            <a:endParaRPr lang="en-GB" sz="6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215900"/>
            <a:ext cx="2624138" cy="3498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7336"/>
            <a:ext cx="3409950" cy="25574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601" y="2381250"/>
            <a:ext cx="4622799" cy="3467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0537"/>
            <a:ext cx="3409950" cy="2557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0" y="3929063"/>
            <a:ext cx="3905250" cy="292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5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7280" y="-1501855"/>
            <a:ext cx="10058400" cy="3949220"/>
          </a:xfrm>
        </p:spPr>
        <p:txBody>
          <a:bodyPr>
            <a:normAutofit/>
          </a:bodyPr>
          <a:lstStyle/>
          <a:p>
            <a:pPr algn="ctr"/>
            <a:r>
              <a:rPr lang="en-GB" sz="4900" b="1" dirty="0" smtClean="0"/>
              <a:t/>
            </a:r>
            <a:br>
              <a:rPr lang="en-GB" sz="4900" b="1" dirty="0" smtClean="0"/>
            </a:br>
            <a:r>
              <a:rPr lang="en-GB" sz="4900" b="1" dirty="0" smtClean="0"/>
              <a:t>Matlock </a:t>
            </a:r>
            <a:r>
              <a:rPr lang="en-GB" sz="4900" b="1" dirty="0"/>
              <a:t>– </a:t>
            </a:r>
            <a:r>
              <a:rPr lang="en-GB" sz="4900" b="1" dirty="0" smtClean="0"/>
              <a:t>17</a:t>
            </a:r>
            <a:r>
              <a:rPr lang="en-GB" sz="4900" b="1" baseline="30000" dirty="0" smtClean="0"/>
              <a:t>th</a:t>
            </a:r>
            <a:r>
              <a:rPr lang="en-GB" sz="4900" b="1" dirty="0" smtClean="0"/>
              <a:t> Oct</a:t>
            </a:r>
            <a:r>
              <a:rPr lang="en-GB" sz="6600" dirty="0"/>
              <a:t/>
            </a:r>
            <a:br>
              <a:rPr lang="en-GB" sz="6600" dirty="0"/>
            </a:br>
            <a:endParaRPr lang="en-GB" sz="6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3733800"/>
            <a:ext cx="4165600" cy="312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862012"/>
            <a:ext cx="3810000" cy="29289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6650"/>
            <a:ext cx="4241800" cy="3181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700"/>
            <a:ext cx="3867150" cy="2628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151" y="1905000"/>
            <a:ext cx="5689599" cy="426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5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7280" y="-1501855"/>
            <a:ext cx="10058400" cy="3949220"/>
          </a:xfrm>
        </p:spPr>
        <p:txBody>
          <a:bodyPr>
            <a:normAutofit/>
          </a:bodyPr>
          <a:lstStyle/>
          <a:p>
            <a:pPr algn="ctr"/>
            <a:r>
              <a:rPr lang="en-GB" sz="4900" b="1" dirty="0" smtClean="0"/>
              <a:t/>
            </a:r>
            <a:br>
              <a:rPr lang="en-GB" sz="4900" b="1" dirty="0" smtClean="0"/>
            </a:br>
            <a:r>
              <a:rPr lang="en-GB" sz="4900" b="1" dirty="0" smtClean="0"/>
              <a:t>Loughborough Loop </a:t>
            </a:r>
            <a:r>
              <a:rPr lang="en-GB" sz="4900" b="1" dirty="0"/>
              <a:t>– </a:t>
            </a:r>
            <a:r>
              <a:rPr lang="en-GB" sz="4900" b="1" dirty="0" smtClean="0"/>
              <a:t>24</a:t>
            </a:r>
            <a:r>
              <a:rPr lang="en-GB" sz="4900" b="1" baseline="30000" dirty="0" smtClean="0"/>
              <a:t>th</a:t>
            </a:r>
            <a:r>
              <a:rPr lang="en-GB" sz="4900" b="1" dirty="0" smtClean="0"/>
              <a:t> Oct</a:t>
            </a:r>
            <a:r>
              <a:rPr lang="en-GB" sz="6600" dirty="0"/>
              <a:t/>
            </a:r>
            <a:br>
              <a:rPr lang="en-GB" sz="6600" dirty="0"/>
            </a:br>
            <a:endParaRPr lang="en-GB" sz="6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300" y="3228975"/>
            <a:ext cx="4838700" cy="36290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2775"/>
            <a:ext cx="4940300" cy="3705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800" y="1609725"/>
            <a:ext cx="5308600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85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7280" y="-1501855"/>
            <a:ext cx="10058400" cy="3949220"/>
          </a:xfrm>
        </p:spPr>
        <p:txBody>
          <a:bodyPr>
            <a:normAutofit/>
          </a:bodyPr>
          <a:lstStyle/>
          <a:p>
            <a:pPr algn="ctr"/>
            <a:r>
              <a:rPr lang="en-GB" sz="4900" b="1" dirty="0" smtClean="0"/>
              <a:t/>
            </a:r>
            <a:br>
              <a:rPr lang="en-GB" sz="4900" b="1" dirty="0" smtClean="0"/>
            </a:br>
            <a:r>
              <a:rPr lang="en-GB" sz="4900" b="1" dirty="0" smtClean="0"/>
              <a:t>Halloween Trip </a:t>
            </a:r>
            <a:r>
              <a:rPr lang="en-GB" sz="4900" b="1" dirty="0"/>
              <a:t>– </a:t>
            </a:r>
            <a:r>
              <a:rPr lang="en-GB" sz="4900" b="1" dirty="0" smtClean="0"/>
              <a:t>30</a:t>
            </a:r>
            <a:r>
              <a:rPr lang="en-GB" sz="4900" b="1" baseline="30000" dirty="0" smtClean="0"/>
              <a:t>th</a:t>
            </a:r>
            <a:r>
              <a:rPr lang="en-GB" sz="4900" b="1" dirty="0" smtClean="0"/>
              <a:t> Oct</a:t>
            </a:r>
            <a:r>
              <a:rPr lang="en-GB" sz="6600" dirty="0"/>
              <a:t/>
            </a:r>
            <a:br>
              <a:rPr lang="en-GB" sz="6600" dirty="0"/>
            </a:br>
            <a:endParaRPr lang="en-GB" sz="6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3000374"/>
            <a:ext cx="5143500" cy="38576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1800"/>
            <a:ext cx="5181600" cy="3886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34" b="14253"/>
          <a:stretch/>
        </p:blipFill>
        <p:spPr>
          <a:xfrm>
            <a:off x="4107623" y="2444247"/>
            <a:ext cx="3455227" cy="44137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100" y="0"/>
            <a:ext cx="2247900" cy="299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2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2" b="21878"/>
          <a:stretch/>
        </p:blipFill>
        <p:spPr>
          <a:xfrm>
            <a:off x="3484364" y="4377458"/>
            <a:ext cx="5223272" cy="2480542"/>
          </a:xfrm>
          <a:prstGeom prst="rect">
            <a:avLst/>
          </a:prstGeom>
        </p:spPr>
      </p:pic>
      <p:pic>
        <p:nvPicPr>
          <p:cNvPr id="14" name="Content Placeholder 1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59934"/>
            <a:ext cx="3730753" cy="2798065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24" y="1399096"/>
            <a:ext cx="3389376" cy="256032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sz="4900" b="1" dirty="0" smtClean="0"/>
              <a:t/>
            </a:r>
            <a:br>
              <a:rPr lang="en-GB" sz="4900" b="1" dirty="0" smtClean="0"/>
            </a:br>
            <a:r>
              <a:rPr lang="en-GB" sz="4900" b="1" dirty="0" smtClean="0"/>
              <a:t>A Tale of Two Counties – 5</a:t>
            </a:r>
            <a:r>
              <a:rPr lang="en-GB" sz="4900" b="1" baseline="30000" dirty="0" smtClean="0"/>
              <a:t>th</a:t>
            </a:r>
            <a:r>
              <a:rPr lang="en-GB" sz="4900" b="1" dirty="0" smtClean="0"/>
              <a:t> Dec</a:t>
            </a:r>
            <a:r>
              <a:rPr lang="en-GB" sz="6600" dirty="0"/>
              <a:t/>
            </a:r>
            <a:br>
              <a:rPr lang="en-GB" sz="6600" dirty="0"/>
            </a:br>
            <a:endParaRPr lang="en-GB" sz="6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103133"/>
            <a:ext cx="3344449" cy="736282"/>
          </a:xfrm>
        </p:spPr>
        <p:txBody>
          <a:bodyPr>
            <a:noAutofit/>
          </a:bodyPr>
          <a:lstStyle/>
          <a:p>
            <a:pPr algn="ctr"/>
            <a:r>
              <a:rPr lang="en-GB" sz="3200" b="1" cap="none" dirty="0" smtClean="0"/>
              <a:t>Loughborough </a:t>
            </a:r>
          </a:p>
          <a:p>
            <a:pPr algn="ctr"/>
            <a:r>
              <a:rPr lang="en-GB" sz="3200" b="1" cap="none" dirty="0" smtClean="0"/>
              <a:t>Loop</a:t>
            </a:r>
            <a:endParaRPr lang="en-GB" sz="3200" b="1" cap="non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9494728" y="1118415"/>
            <a:ext cx="2697272" cy="736282"/>
          </a:xfrm>
        </p:spPr>
        <p:txBody>
          <a:bodyPr>
            <a:noAutofit/>
          </a:bodyPr>
          <a:lstStyle/>
          <a:p>
            <a:pPr algn="ctr"/>
            <a:r>
              <a:rPr lang="en-GB" sz="3200" b="1" cap="none" dirty="0" smtClean="0"/>
              <a:t>Leam and </a:t>
            </a:r>
          </a:p>
          <a:p>
            <a:pPr algn="ctr"/>
            <a:r>
              <a:rPr lang="en-GB" sz="3200" b="1" cap="none" dirty="0" smtClean="0"/>
              <a:t>Avon Trip</a:t>
            </a:r>
            <a:endParaRPr lang="en-GB" sz="3200" b="1" cap="none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31036"/>
            <a:ext cx="3444240" cy="25831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168" y="4151376"/>
            <a:ext cx="3608832" cy="270662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144" y="2139696"/>
            <a:ext cx="2657856" cy="199339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9968"/>
            <a:ext cx="2706624" cy="202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15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7280" y="-1501855"/>
            <a:ext cx="10058400" cy="3949220"/>
          </a:xfrm>
        </p:spPr>
        <p:txBody>
          <a:bodyPr>
            <a:normAutofit/>
          </a:bodyPr>
          <a:lstStyle/>
          <a:p>
            <a:pPr algn="ctr"/>
            <a:r>
              <a:rPr lang="en-GB" sz="4900" b="1" dirty="0" smtClean="0"/>
              <a:t/>
            </a:r>
            <a:br>
              <a:rPr lang="en-GB" sz="4900" b="1" dirty="0" smtClean="0"/>
            </a:br>
            <a:r>
              <a:rPr lang="en-GB" sz="4900" b="1" dirty="0" smtClean="0"/>
              <a:t>Pre-Christmas Trip </a:t>
            </a:r>
            <a:r>
              <a:rPr lang="en-GB" sz="4900" b="1" dirty="0"/>
              <a:t>– </a:t>
            </a:r>
            <a:r>
              <a:rPr lang="en-GB" sz="4900" b="1" dirty="0" smtClean="0"/>
              <a:t>19</a:t>
            </a:r>
            <a:r>
              <a:rPr lang="en-GB" sz="4900" b="1" baseline="30000" dirty="0" smtClean="0"/>
              <a:t>th</a:t>
            </a:r>
            <a:r>
              <a:rPr lang="en-GB" sz="4900" b="1" dirty="0" smtClean="0"/>
              <a:t> Dec</a:t>
            </a:r>
            <a:r>
              <a:rPr lang="en-GB" sz="6600" dirty="0"/>
              <a:t/>
            </a:r>
            <a:br>
              <a:rPr lang="en-GB" sz="6600" dirty="0"/>
            </a:br>
            <a:endParaRPr lang="en-GB" sz="6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3287"/>
            <a:ext cx="4552950" cy="34147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429000"/>
            <a:ext cx="4572000" cy="3429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05"/>
          <a:stretch/>
        </p:blipFill>
        <p:spPr>
          <a:xfrm>
            <a:off x="3619500" y="1635125"/>
            <a:ext cx="4686300" cy="269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7280" y="-1501855"/>
            <a:ext cx="10058400" cy="3949220"/>
          </a:xfrm>
        </p:spPr>
        <p:txBody>
          <a:bodyPr>
            <a:normAutofit/>
          </a:bodyPr>
          <a:lstStyle/>
          <a:p>
            <a:pPr algn="ctr"/>
            <a:r>
              <a:rPr lang="en-GB" sz="4900" b="1" dirty="0" smtClean="0"/>
              <a:t/>
            </a:r>
            <a:br>
              <a:rPr lang="en-GB" sz="4900" b="1" dirty="0" smtClean="0"/>
            </a:br>
            <a:r>
              <a:rPr lang="en-GB" sz="6600" dirty="0"/>
              <a:t/>
            </a:r>
            <a:br>
              <a:rPr lang="en-GB" sz="6600" dirty="0"/>
            </a:br>
            <a:endParaRPr lang="en-GB" sz="6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544" y="4425696"/>
            <a:ext cx="3267456" cy="24323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29968" cy="21244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232" y="2843848"/>
            <a:ext cx="2197768" cy="15796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269" y="1122306"/>
            <a:ext cx="2175310" cy="20116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904" y="0"/>
            <a:ext cx="2980944" cy="11887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912" y="4425696"/>
            <a:ext cx="2718816" cy="24323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1376"/>
            <a:ext cx="2481530" cy="27066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050" y="1517904"/>
            <a:ext cx="2179246" cy="29291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0361"/>
            <a:ext cx="2035665" cy="27361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922" y="0"/>
            <a:ext cx="1353312" cy="153619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4"/>
          <a:stretch/>
        </p:blipFill>
        <p:spPr>
          <a:xfrm>
            <a:off x="2463546" y="4096512"/>
            <a:ext cx="1797558" cy="27614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347" y="0"/>
            <a:ext cx="1789557" cy="21077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00"/>
          <a:stretch/>
        </p:blipFill>
        <p:spPr>
          <a:xfrm>
            <a:off x="6931152" y="4443984"/>
            <a:ext cx="2038595" cy="24140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008" y="1572768"/>
            <a:ext cx="4126992" cy="287121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008" y="1"/>
            <a:ext cx="4126992" cy="1550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327" y="2079601"/>
            <a:ext cx="1868905" cy="207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33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 smtClean="0"/>
              <a:t>2020 Trips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GB" dirty="0" err="1" smtClean="0"/>
              <a:t>Hcc</a:t>
            </a:r>
            <a:r>
              <a:rPr lang="en-GB" dirty="0" smtClean="0"/>
              <a:t> </a:t>
            </a:r>
            <a:r>
              <a:rPr lang="en-GB" dirty="0" err="1" smtClean="0"/>
              <a:t>agm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151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7280" y="-1501855"/>
            <a:ext cx="10058400" cy="3949220"/>
          </a:xfrm>
        </p:spPr>
        <p:txBody>
          <a:bodyPr>
            <a:normAutofit/>
          </a:bodyPr>
          <a:lstStyle/>
          <a:p>
            <a:pPr algn="ctr"/>
            <a:r>
              <a:rPr lang="en-GB" sz="4900" b="1" dirty="0" smtClean="0"/>
              <a:t/>
            </a:r>
            <a:br>
              <a:rPr lang="en-GB" sz="4900" b="1" dirty="0" smtClean="0"/>
            </a:br>
            <a:r>
              <a:rPr lang="en-GB" sz="4900" b="1" dirty="0" smtClean="0"/>
              <a:t>Great </a:t>
            </a:r>
            <a:r>
              <a:rPr lang="en-GB" sz="4900" b="1" dirty="0"/>
              <a:t>Haywood </a:t>
            </a:r>
            <a:r>
              <a:rPr lang="en-GB" sz="4900" b="1" dirty="0" smtClean="0"/>
              <a:t>Loop </a:t>
            </a:r>
            <a:r>
              <a:rPr lang="en-GB" sz="4900" b="1" dirty="0"/>
              <a:t>– 13</a:t>
            </a:r>
            <a:r>
              <a:rPr lang="en-GB" sz="4900" b="1" baseline="30000" dirty="0"/>
              <a:t>th</a:t>
            </a:r>
            <a:r>
              <a:rPr lang="en-GB" sz="4900" b="1" dirty="0"/>
              <a:t> June</a:t>
            </a:r>
            <a:r>
              <a:rPr lang="en-GB" sz="6600" dirty="0"/>
              <a:t/>
            </a:r>
            <a:br>
              <a:rPr lang="en-GB" sz="6600" dirty="0"/>
            </a:br>
            <a:endParaRPr lang="en-GB" sz="6600" b="1" dirty="0"/>
          </a:p>
        </p:txBody>
      </p:sp>
      <p:pic>
        <p:nvPicPr>
          <p:cNvPr id="29" name="Content Placeholder 2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622" y="2950448"/>
            <a:ext cx="3184478" cy="2388359"/>
          </a:xfr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59307"/>
            <a:ext cx="2133600" cy="34339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737"/>
            <a:ext cx="2879678" cy="215975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63" b="17916"/>
          <a:stretch/>
        </p:blipFill>
        <p:spPr>
          <a:xfrm>
            <a:off x="0" y="3782735"/>
            <a:ext cx="3132593" cy="307526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339" y="4160048"/>
            <a:ext cx="3311661" cy="269795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366" y="2060812"/>
            <a:ext cx="5450840" cy="424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72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7280" y="-1501855"/>
            <a:ext cx="10058400" cy="3949220"/>
          </a:xfrm>
        </p:spPr>
        <p:txBody>
          <a:bodyPr>
            <a:normAutofit/>
          </a:bodyPr>
          <a:lstStyle/>
          <a:p>
            <a:pPr algn="ctr"/>
            <a:r>
              <a:rPr lang="en-GB" sz="4900" b="1" dirty="0" smtClean="0"/>
              <a:t/>
            </a:r>
            <a:br>
              <a:rPr lang="en-GB" sz="4900" b="1" dirty="0" smtClean="0"/>
            </a:br>
            <a:r>
              <a:rPr lang="en-GB" sz="4900" b="1" dirty="0" smtClean="0"/>
              <a:t>Hope and Anchor </a:t>
            </a:r>
            <a:r>
              <a:rPr lang="en-GB" sz="4900" b="1" dirty="0"/>
              <a:t>L</a:t>
            </a:r>
            <a:r>
              <a:rPr lang="en-GB" sz="4900" b="1" dirty="0" smtClean="0"/>
              <a:t>oop </a:t>
            </a:r>
            <a:r>
              <a:rPr lang="en-GB" sz="4900" b="1" dirty="0"/>
              <a:t>– </a:t>
            </a:r>
            <a:r>
              <a:rPr lang="en-GB" sz="4900" b="1" dirty="0" smtClean="0"/>
              <a:t>27</a:t>
            </a:r>
            <a:r>
              <a:rPr lang="en-GB" sz="4900" b="1" baseline="30000" dirty="0" smtClean="0"/>
              <a:t>th</a:t>
            </a:r>
            <a:r>
              <a:rPr lang="en-GB" sz="4900" b="1" dirty="0" smtClean="0"/>
              <a:t> </a:t>
            </a:r>
            <a:r>
              <a:rPr lang="en-GB" sz="4900" b="1" dirty="0"/>
              <a:t>June</a:t>
            </a:r>
            <a:r>
              <a:rPr lang="en-GB" sz="6600" dirty="0"/>
              <a:t/>
            </a:r>
            <a:br>
              <a:rPr lang="en-GB" sz="6600" dirty="0"/>
            </a:br>
            <a:endParaRPr lang="en-GB" sz="6600" b="1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39" y="1529953"/>
            <a:ext cx="4411662" cy="330874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37" b="18698"/>
          <a:stretch/>
        </p:blipFill>
        <p:spPr>
          <a:xfrm>
            <a:off x="9013250" y="1441260"/>
            <a:ext cx="3178750" cy="30980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077"/>
            <a:ext cx="4085230" cy="30639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524000"/>
            <a:ext cx="3048000" cy="22288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1" b="18101"/>
          <a:stretch/>
        </p:blipFill>
        <p:spPr>
          <a:xfrm>
            <a:off x="7761677" y="4914900"/>
            <a:ext cx="4430323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5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7280" y="-1501855"/>
            <a:ext cx="10058400" cy="3949220"/>
          </a:xfrm>
        </p:spPr>
        <p:txBody>
          <a:bodyPr>
            <a:normAutofit/>
          </a:bodyPr>
          <a:lstStyle/>
          <a:p>
            <a:pPr algn="ctr"/>
            <a:r>
              <a:rPr lang="en-GB" sz="4900" b="1" dirty="0" smtClean="0"/>
              <a:t>Barrow Loop (SUP) – 3</a:t>
            </a:r>
            <a:r>
              <a:rPr lang="en-GB" sz="4900" b="1" baseline="30000" dirty="0" smtClean="0"/>
              <a:t>rd</a:t>
            </a:r>
            <a:r>
              <a:rPr lang="en-GB" sz="4900" b="1" dirty="0" smtClean="0"/>
              <a:t> July</a:t>
            </a:r>
            <a:r>
              <a:rPr lang="en-GB" sz="6600" dirty="0"/>
              <a:t/>
            </a:r>
            <a:br>
              <a:rPr lang="en-GB" sz="6600" dirty="0"/>
            </a:br>
            <a:endParaRPr lang="en-GB" sz="6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0" y="4648200"/>
            <a:ext cx="2946400" cy="2209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0" y="1600200"/>
            <a:ext cx="5886450" cy="44148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1604963"/>
            <a:ext cx="2819400" cy="2114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7700"/>
            <a:ext cx="3200400" cy="2400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7810"/>
            <a:ext cx="3092451" cy="249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19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7280" y="-1501855"/>
            <a:ext cx="10058400" cy="3949220"/>
          </a:xfrm>
        </p:spPr>
        <p:txBody>
          <a:bodyPr>
            <a:normAutofit/>
          </a:bodyPr>
          <a:lstStyle/>
          <a:p>
            <a:pPr algn="ctr"/>
            <a:r>
              <a:rPr lang="en-GB" sz="4900" b="1" dirty="0" smtClean="0"/>
              <a:t/>
            </a:r>
            <a:br>
              <a:rPr lang="en-GB" sz="4900" b="1" dirty="0" smtClean="0"/>
            </a:br>
            <a:r>
              <a:rPr lang="en-GB" sz="4900" b="1" dirty="0" err="1" smtClean="0"/>
              <a:t>Wolvercote</a:t>
            </a:r>
            <a:r>
              <a:rPr lang="en-GB" sz="4900" b="1" dirty="0" smtClean="0"/>
              <a:t> Loop </a:t>
            </a:r>
            <a:r>
              <a:rPr lang="en-GB" sz="4900" b="1" dirty="0"/>
              <a:t>– </a:t>
            </a:r>
            <a:r>
              <a:rPr lang="en-GB" sz="4900" b="1" dirty="0" smtClean="0"/>
              <a:t>4</a:t>
            </a:r>
            <a:r>
              <a:rPr lang="en-GB" sz="4900" b="1" baseline="30000" dirty="0" smtClean="0"/>
              <a:t>th</a:t>
            </a:r>
            <a:r>
              <a:rPr lang="en-GB" sz="4900" b="1" dirty="0" smtClean="0"/>
              <a:t> July</a:t>
            </a:r>
            <a:r>
              <a:rPr lang="en-GB" sz="6600" dirty="0"/>
              <a:t/>
            </a:r>
            <a:br>
              <a:rPr lang="en-GB" sz="6600" dirty="0"/>
            </a:br>
            <a:endParaRPr lang="en-GB" sz="6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1" r="23077"/>
          <a:stretch/>
        </p:blipFill>
        <p:spPr>
          <a:xfrm>
            <a:off x="9029700" y="2990850"/>
            <a:ext cx="3162300" cy="3867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6087"/>
            <a:ext cx="4171950" cy="38719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990850"/>
            <a:ext cx="4832350" cy="3867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3280" y="-45064"/>
            <a:ext cx="2848720" cy="299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9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7280" y="-1501855"/>
            <a:ext cx="10058400" cy="3949220"/>
          </a:xfrm>
        </p:spPr>
        <p:txBody>
          <a:bodyPr>
            <a:normAutofit/>
          </a:bodyPr>
          <a:lstStyle/>
          <a:p>
            <a:pPr algn="ctr"/>
            <a:r>
              <a:rPr lang="en-GB" sz="4900" b="1" dirty="0" smtClean="0"/>
              <a:t>Tame Otter Trip – 11</a:t>
            </a:r>
            <a:r>
              <a:rPr lang="en-GB" sz="4900" b="1" baseline="30000" dirty="0" smtClean="0"/>
              <a:t>th</a:t>
            </a:r>
            <a:r>
              <a:rPr lang="en-GB" sz="4900" b="1" dirty="0" smtClean="0"/>
              <a:t> July</a:t>
            </a:r>
            <a:r>
              <a:rPr lang="en-GB" sz="6600" dirty="0"/>
              <a:t/>
            </a:r>
            <a:br>
              <a:rPr lang="en-GB" sz="6600" dirty="0"/>
            </a:br>
            <a:endParaRPr lang="en-GB" sz="6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450" y="4129087"/>
            <a:ext cx="3638550" cy="27289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50" y="2305050"/>
            <a:ext cx="4927600" cy="3695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71"/>
          <a:stretch/>
        </p:blipFill>
        <p:spPr>
          <a:xfrm>
            <a:off x="8530459" y="1525905"/>
            <a:ext cx="3661541" cy="25317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3632200" cy="2724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2900"/>
            <a:ext cx="36068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7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7280" y="-1501855"/>
            <a:ext cx="10058400" cy="3949220"/>
          </a:xfrm>
        </p:spPr>
        <p:txBody>
          <a:bodyPr>
            <a:normAutofit/>
          </a:bodyPr>
          <a:lstStyle/>
          <a:p>
            <a:pPr algn="ctr"/>
            <a:r>
              <a:rPr lang="en-GB" sz="4900" b="1" dirty="0" smtClean="0"/>
              <a:t/>
            </a:r>
            <a:br>
              <a:rPr lang="en-GB" sz="4900" b="1" dirty="0" smtClean="0"/>
            </a:br>
            <a:r>
              <a:rPr lang="en-GB" sz="4900" b="1" dirty="0" smtClean="0"/>
              <a:t>Leam and Avon Trip – </a:t>
            </a:r>
            <a:r>
              <a:rPr lang="en-GB" sz="4900" b="1" dirty="0"/>
              <a:t>13</a:t>
            </a:r>
            <a:r>
              <a:rPr lang="en-GB" sz="4900" b="1" baseline="30000" dirty="0"/>
              <a:t>th</a:t>
            </a:r>
            <a:r>
              <a:rPr lang="en-GB" sz="4900" b="1" dirty="0"/>
              <a:t> </a:t>
            </a:r>
            <a:r>
              <a:rPr lang="en-GB" sz="4900" b="1" dirty="0" smtClean="0"/>
              <a:t>July</a:t>
            </a:r>
            <a:r>
              <a:rPr lang="en-GB" sz="6600" dirty="0"/>
              <a:t/>
            </a:r>
            <a:br>
              <a:rPr lang="en-GB" sz="6600" dirty="0"/>
            </a:br>
            <a:endParaRPr lang="en-GB" sz="6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6400"/>
            <a:ext cx="3962400" cy="2228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2665"/>
            <a:ext cx="3968496" cy="31953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0" y="1700784"/>
            <a:ext cx="5608320" cy="5157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4" r="25136"/>
          <a:stretch/>
        </p:blipFill>
        <p:spPr>
          <a:xfrm>
            <a:off x="3962400" y="2467047"/>
            <a:ext cx="3219450" cy="4390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04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7280" y="-1501855"/>
            <a:ext cx="10058400" cy="3949220"/>
          </a:xfrm>
        </p:spPr>
        <p:txBody>
          <a:bodyPr>
            <a:normAutofit/>
          </a:bodyPr>
          <a:lstStyle/>
          <a:p>
            <a:pPr algn="ctr"/>
            <a:r>
              <a:rPr lang="en-GB" sz="4900" b="1" dirty="0" smtClean="0"/>
              <a:t/>
            </a:r>
            <a:br>
              <a:rPr lang="en-GB" sz="4900" b="1" dirty="0" smtClean="0"/>
            </a:br>
            <a:r>
              <a:rPr lang="en-GB" sz="4900" b="1" dirty="0" smtClean="0"/>
              <a:t>Matlock – 18</a:t>
            </a:r>
            <a:r>
              <a:rPr lang="en-GB" sz="4900" b="1" baseline="30000" dirty="0" smtClean="0"/>
              <a:t>th</a:t>
            </a:r>
            <a:r>
              <a:rPr lang="en-GB" sz="4900" b="1" dirty="0" smtClean="0"/>
              <a:t> July</a:t>
            </a:r>
            <a:r>
              <a:rPr lang="en-GB" sz="6600" dirty="0"/>
              <a:t/>
            </a:r>
            <a:br>
              <a:rPr lang="en-GB" sz="6600" dirty="0"/>
            </a:br>
            <a:endParaRPr lang="en-GB" sz="6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3886200"/>
            <a:ext cx="3810000" cy="2971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990600"/>
            <a:ext cx="3810000" cy="2857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3462"/>
            <a:ext cx="3733800" cy="26431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70"/>
          <a:stretch/>
        </p:blipFill>
        <p:spPr>
          <a:xfrm>
            <a:off x="0" y="3686175"/>
            <a:ext cx="3600450" cy="3171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0" y="2038350"/>
            <a:ext cx="54356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5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7280" y="-1501855"/>
            <a:ext cx="10058400" cy="3949220"/>
          </a:xfrm>
        </p:spPr>
        <p:txBody>
          <a:bodyPr>
            <a:normAutofit/>
          </a:bodyPr>
          <a:lstStyle/>
          <a:p>
            <a:pPr algn="ctr"/>
            <a:r>
              <a:rPr lang="en-GB" sz="4900" b="1" dirty="0" smtClean="0"/>
              <a:t>SUP Trip – 15</a:t>
            </a:r>
            <a:r>
              <a:rPr lang="en-GB" sz="4900" b="1" baseline="30000" dirty="0" smtClean="0"/>
              <a:t>th</a:t>
            </a:r>
            <a:r>
              <a:rPr lang="en-GB" sz="4900" b="1" dirty="0" smtClean="0"/>
              <a:t> Aug</a:t>
            </a:r>
            <a:r>
              <a:rPr lang="en-GB" sz="6600" dirty="0"/>
              <a:t/>
            </a:r>
            <a:br>
              <a:rPr lang="en-GB" sz="6600" dirty="0"/>
            </a:br>
            <a:endParaRPr lang="en-GB" sz="6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7600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49" y="2781300"/>
            <a:ext cx="3186113" cy="4076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487" y="2762250"/>
            <a:ext cx="2957513" cy="4095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34" y="188976"/>
            <a:ext cx="1714500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150" y="3914775"/>
            <a:ext cx="3924300" cy="29432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7950"/>
            <a:ext cx="2837855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40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356</TotalTime>
  <Words>33</Words>
  <Application>Microsoft Office PowerPoint</Application>
  <PresentationFormat>Widescreen</PresentationFormat>
  <Paragraphs>24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Calibri</vt:lpstr>
      <vt:lpstr>Calibri Light</vt:lpstr>
      <vt:lpstr>Retrospect</vt:lpstr>
      <vt:lpstr>2020 Trips</vt:lpstr>
      <vt:lpstr> Great Haywood Loop – 13th June </vt:lpstr>
      <vt:lpstr> Hope and Anchor Loop – 27th June </vt:lpstr>
      <vt:lpstr>Barrow Loop (SUP) – 3rd July </vt:lpstr>
      <vt:lpstr> Wolvercote Loop – 4th July </vt:lpstr>
      <vt:lpstr>Tame Otter Trip – 11th July </vt:lpstr>
      <vt:lpstr> Leam and Avon Trip – 13th July </vt:lpstr>
      <vt:lpstr> Matlock – 18th July </vt:lpstr>
      <vt:lpstr>SUP Trip – 15th Aug </vt:lpstr>
      <vt:lpstr> Mountsorrel Loop – 6th Sep </vt:lpstr>
      <vt:lpstr> Dee Trip – 19th Sep </vt:lpstr>
      <vt:lpstr> Matlock – 17th Oct </vt:lpstr>
      <vt:lpstr> Loughborough Loop – 24th Oct </vt:lpstr>
      <vt:lpstr> Halloween Trip – 30th Oct </vt:lpstr>
      <vt:lpstr> A Tale of Two Counties – 5th Dec </vt:lpstr>
      <vt:lpstr> Pre-Christmas Trip – 19th Dec </vt:lpstr>
      <vt:lpstr>  </vt:lpstr>
      <vt:lpstr>2020 Trips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Gemma Pollock</dc:creator>
  <cp:lastModifiedBy>Gemma Pollock</cp:lastModifiedBy>
  <cp:revision>32</cp:revision>
  <dcterms:created xsi:type="dcterms:W3CDTF">2021-03-05T11:45:33Z</dcterms:created>
  <dcterms:modified xsi:type="dcterms:W3CDTF">2021-03-05T17:41:47Z</dcterms:modified>
</cp:coreProperties>
</file>